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62" r:id="rId3"/>
    <p:sldId id="268" r:id="rId4"/>
    <p:sldId id="261" r:id="rId5"/>
    <p:sldId id="263" r:id="rId6"/>
    <p:sldId id="266" r:id="rId7"/>
    <p:sldId id="260" r:id="rId8"/>
    <p:sldId id="259" r:id="rId9"/>
    <p:sldId id="258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7"/>
    <p:restoredTop sz="95588"/>
  </p:normalViewPr>
  <p:slideViewPr>
    <p:cSldViewPr snapToGrid="0" snapToObjects="1">
      <p:cViewPr>
        <p:scale>
          <a:sx n="94" d="100"/>
          <a:sy n="94" d="100"/>
        </p:scale>
        <p:origin x="156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28.3.2019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7019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28.3.2019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64150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28.3.2019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8327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28.3.2019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40626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28.3.2019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005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28.3.2019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8360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28.3.2019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8178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28.3.2019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5943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28.3.2019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7182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28.3.2019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9815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28.3.2019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8583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DF54-92BE-A949-B84C-BCBED72533C2}" type="datetimeFigureOut">
              <a:rPr lang="fi-FI" smtClean="0"/>
              <a:t>28.3.2019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6855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0A88-5CF4-FB4C-A533-1E19E70FF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085" y="1675035"/>
            <a:ext cx="8205355" cy="1132331"/>
          </a:xfrm>
        </p:spPr>
        <p:txBody>
          <a:bodyPr>
            <a:noAutofit/>
          </a:bodyPr>
          <a:lstStyle/>
          <a:p>
            <a:r>
              <a:rPr lang="en-US" sz="2700" dirty="0"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ASSESSING PEDESTIRANS’ EXPOSURE TO TRAFFIC NOISE WITH SPATIAL ANALYSIS: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CF2C7-3F9F-9748-835F-0FD4F7430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02542"/>
            <a:ext cx="6858000" cy="1842189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Dotum" panose="020B0600000101010101" pitchFamily="34" charset="-127"/>
                <a:ea typeface="Dotum" panose="020B0600000101010101" pitchFamily="34" charset="-127"/>
              </a:rPr>
              <a:t>-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Working title</a:t>
            </a:r>
            <a:b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endParaRPr lang="en-US" sz="17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Preliminary methods &amp; results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Joose Helle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4E8952-83BE-9C49-B1A5-133B943E3A5E}"/>
              </a:ext>
            </a:extLst>
          </p:cNvPr>
          <p:cNvSpPr txBox="1">
            <a:spLocks/>
          </p:cNvSpPr>
          <p:nvPr/>
        </p:nvSpPr>
        <p:spPr>
          <a:xfrm>
            <a:off x="800101" y="2713580"/>
            <a:ext cx="7645325" cy="60021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latin typeface="Dotum" panose="020B0600000101010101" pitchFamily="34" charset="-127"/>
                <a:ea typeface="Dotum" panose="020B0600000101010101" pitchFamily="34" charset="-127"/>
              </a:rPr>
              <a:t>THE EFFECTS OF ROUTE CHOICE AND HOME LOCATION</a:t>
            </a:r>
          </a:p>
        </p:txBody>
      </p:sp>
    </p:spTree>
    <p:extLst>
      <p:ext uri="{BB962C8B-B14F-4D97-AF65-F5344CB8AC3E}">
        <p14:creationId xmlns:p14="http://schemas.microsoft.com/office/powerpoint/2010/main" val="24394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8778E-AF9E-BC46-B058-765C93A1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62" y="1508773"/>
            <a:ext cx="7886700" cy="8128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HOW TO COMPARE ALTERNATIVE PATHS ?</a:t>
            </a:r>
            <a:endParaRPr lang="en-US" sz="3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033510-4FBE-4945-BC4A-A7798CAD7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690854"/>
              </p:ext>
            </p:extLst>
          </p:nvPr>
        </p:nvGraphicFramePr>
        <p:xfrm>
          <a:off x="982402" y="2736975"/>
          <a:ext cx="6956211" cy="21575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20921">
                  <a:extLst>
                    <a:ext uri="{9D8B030D-6E8A-4147-A177-3AD203B41FA5}">
                      <a16:colId xmlns:a16="http://schemas.microsoft.com/office/drawing/2014/main" val="2953138431"/>
                    </a:ext>
                  </a:extLst>
                </a:gridCol>
                <a:gridCol w="664979">
                  <a:extLst>
                    <a:ext uri="{9D8B030D-6E8A-4147-A177-3AD203B41FA5}">
                      <a16:colId xmlns:a16="http://schemas.microsoft.com/office/drawing/2014/main" val="1267769511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212570552"/>
                    </a:ext>
                  </a:extLst>
                </a:gridCol>
                <a:gridCol w="946752">
                  <a:extLst>
                    <a:ext uri="{9D8B030D-6E8A-4147-A177-3AD203B41FA5}">
                      <a16:colId xmlns:a16="http://schemas.microsoft.com/office/drawing/2014/main" val="3129691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406729585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149361160"/>
                    </a:ext>
                  </a:extLst>
                </a:gridCol>
                <a:gridCol w="1164772">
                  <a:extLst>
                    <a:ext uri="{9D8B030D-6E8A-4147-A177-3AD203B41FA5}">
                      <a16:colId xmlns:a16="http://schemas.microsoft.com/office/drawing/2014/main" val="3690447406"/>
                    </a:ext>
                  </a:extLst>
                </a:gridCol>
              </a:tblGrid>
              <a:tr h="513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Type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noProof="0" dirty="0" err="1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nt</a:t>
                      </a:r>
                      <a:endParaRPr lang="en-US" sz="15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diff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diff (%)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60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70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690640"/>
                  </a:ext>
                </a:extLst>
              </a:tr>
              <a:tr h="51500"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55273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short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1764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4685889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0,15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1794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-659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-302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1616770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1,5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1830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66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3,7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-675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3084921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6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2123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358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20,3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-937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706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71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raffic light sitting on the side of a road&#10;&#10;Description automatically generated">
            <a:extLst>
              <a:ext uri="{FF2B5EF4-FFF2-40B4-BE49-F238E27FC236}">
                <a16:creationId xmlns:a16="http://schemas.microsoft.com/office/drawing/2014/main" id="{0CD89423-2080-FB40-B449-C40036672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2" r="769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D0A88-5CF4-FB4C-A533-1E19E70FF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627" y="3967844"/>
            <a:ext cx="8084745" cy="914400"/>
          </a:xfrm>
          <a:solidFill>
            <a:srgbClr val="000000">
              <a:alpha val="50196"/>
            </a:srgbClr>
          </a:solidFill>
        </p:spPr>
        <p:txBody>
          <a:bodyPr anchor="ctr">
            <a:noAutofit/>
          </a:bodyPr>
          <a:lstStyle/>
          <a:p>
            <a:r>
              <a:rPr lang="en-US" sz="3200" b="1" spc="120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QUIET PATH ROUTE OPTIMIZATION</a:t>
            </a:r>
          </a:p>
        </p:txBody>
      </p:sp>
    </p:spTree>
    <p:extLst>
      <p:ext uri="{BB962C8B-B14F-4D97-AF65-F5344CB8AC3E}">
        <p14:creationId xmlns:p14="http://schemas.microsoft.com/office/powerpoint/2010/main" val="50718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3F536D-CF15-6649-AA5D-9EC55956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7397"/>
            <a:ext cx="7886700" cy="812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Dotum" panose="020B0600000101010101" pitchFamily="34" charset="-127"/>
                <a:ea typeface="Dotum" panose="020B0600000101010101" pitchFamily="34" charset="-127"/>
              </a:rPr>
              <a:t>LEAST COST PATH</a:t>
            </a:r>
            <a:endParaRPr lang="en-US" sz="4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48B891B-4D6E-2148-A86E-0F7D859A5F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690688"/>
                <a:ext cx="7716861" cy="455161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Shortest path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 least cost path ?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Dijkstra’s algorithm can solve both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Utilizes graph theory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Nodes &amp; edges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Finds least cost path between two nodes</a:t>
                </a:r>
                <a:b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</a:b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based on edge attribute containing cost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If cost = length =&gt; least cost path = shortest path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Here, cost should also consider traffic noise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48B891B-4D6E-2148-A86E-0F7D859A5F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690688"/>
                <a:ext cx="7716861" cy="4551616"/>
              </a:xfrm>
              <a:blipFill>
                <a:blip r:embed="rId2"/>
                <a:stretch>
                  <a:fillRect l="-821" t="-556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025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C6124-8B0B-4C49-9CF9-8C7DA0D863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91781"/>
                <a:ext cx="7886700" cy="605308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C6124-8B0B-4C49-9CF9-8C7DA0D86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91781"/>
                <a:ext cx="7886700" cy="60530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212BF212-2524-2043-96ED-CC2C208B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6332"/>
            <a:ext cx="7886700" cy="812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Dotum" panose="020B0600000101010101" pitchFamily="34" charset="-127"/>
                <a:ea typeface="Dotum" panose="020B0600000101010101" pitchFamily="34" charset="-127"/>
              </a:rPr>
              <a:t>CALCULATING ADJUSTED EDGE COSTS</a:t>
            </a:r>
            <a:endParaRPr lang="en-US" sz="4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63F746-59A5-634F-9A40-ED4E4CD59B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3380121"/>
                <a:ext cx="7886700" cy="139736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63F746-59A5-634F-9A40-ED4E4CD59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380121"/>
                <a:ext cx="7886700" cy="1397360"/>
              </a:xfrm>
              <a:prstGeom prst="rect">
                <a:avLst/>
              </a:prstGeom>
              <a:blipFill>
                <a:blip r:embed="rId3"/>
                <a:stretch>
                  <a:fillRect t="-63964" b="-101802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AAFD52-3078-8B42-9A67-7F7E7DCB64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9687" y="2169691"/>
                <a:ext cx="7375663" cy="10984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total edge cost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length of the edge (m)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additional noise cost of the edge: 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AAFD52-3078-8B42-9A67-7F7E7DCB6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87" y="2169691"/>
                <a:ext cx="7375663" cy="1098434"/>
              </a:xfrm>
              <a:prstGeom prst="rect">
                <a:avLst/>
              </a:prstGeom>
              <a:blipFill>
                <a:blip r:embed="rId4"/>
                <a:stretch>
                  <a:fillRect t="-4598" b="-8046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6A21853-5424-D346-AC4E-C04D96E6E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9687" y="4933014"/>
                <a:ext cx="7502385" cy="13973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contaminated distance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𝑑𝐵</m:t>
                        </m:r>
                      </m:e>
                      <m:sub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(e.g. 14 m of 65 dB)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dB-specific noise level cost coefficient (between 0.0–1.0)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i-FI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𝑛𝑡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“personal” noise tolerance coefficient (between e.g. 0.1–4.0)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6A21853-5424-D346-AC4E-C04D96E6E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87" y="4933014"/>
                <a:ext cx="7502385" cy="1397360"/>
              </a:xfrm>
              <a:prstGeom prst="rect">
                <a:avLst/>
              </a:prstGeom>
              <a:blipFill>
                <a:blip r:embed="rId5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93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1"/>
    </mc:Choice>
    <mc:Fallback>
      <p:transition spd="slow" advTm="246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3FFF5F-28E1-534B-BCD4-0196DD3C8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373" y="867313"/>
                <a:ext cx="4807226" cy="3252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edge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a:rPr lang="fi-FI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3 m + 7 m + 9 m = 19 m</a:t>
                </a:r>
              </a:p>
              <a:p>
                <a:pPr marL="0" indent="0">
                  <a:buNone/>
                </a:pPr>
                <a:endParaRPr lang="en-US" sz="18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( 3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0.4 +7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0.3 +9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0.2 )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=16.1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3FFF5F-28E1-534B-BCD4-0196DD3C8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373" y="867313"/>
                <a:ext cx="4807226" cy="3252752"/>
              </a:xfrm>
              <a:prstGeom prst="rect">
                <a:avLst/>
              </a:prstGeom>
              <a:blipFill>
                <a:blip r:embed="rId3"/>
                <a:stretch>
                  <a:fillRect b="-311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Content Placeholder 3">
                <a:extLst>
                  <a:ext uri="{FF2B5EF4-FFF2-40B4-BE49-F238E27FC236}">
                    <a16:creationId xmlns:a16="http://schemas.microsoft.com/office/drawing/2014/main" id="{625CFE8D-8E1F-6C4C-A2B7-664E0CDC8E5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07447926"/>
                  </p:ext>
                </p:extLst>
              </p:nvPr>
            </p:nvGraphicFramePr>
            <p:xfrm>
              <a:off x="3923119" y="4174492"/>
              <a:ext cx="2804254" cy="23359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3761">
                      <a:extLst>
                        <a:ext uri="{9D8B030D-6E8A-4147-A177-3AD203B41FA5}">
                          <a16:colId xmlns:a16="http://schemas.microsoft.com/office/drawing/2014/main" val="1375797995"/>
                        </a:ext>
                      </a:extLst>
                    </a:gridCol>
                    <a:gridCol w="1960493">
                      <a:extLst>
                        <a:ext uri="{9D8B030D-6E8A-4147-A177-3AD203B41FA5}">
                          <a16:colId xmlns:a16="http://schemas.microsoft.com/office/drawing/2014/main" val="1922951745"/>
                        </a:ext>
                      </a:extLst>
                    </a:gridCol>
                  </a:tblGrid>
                  <a:tr h="302698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dB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Noise coefficient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3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3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sz="13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𝑑𝐵</m:t>
                                      </m:r>
                                    </m:e>
                                    <m:sub>
                                      <m:r>
                                        <a:rPr lang="fi-FI" sz="13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6789774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45–50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233442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50–55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30380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55–60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3298773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60–65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15258084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65–70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915181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70–75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4916295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75–80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89469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Content Placeholder 3">
                <a:extLst>
                  <a:ext uri="{FF2B5EF4-FFF2-40B4-BE49-F238E27FC236}">
                    <a16:creationId xmlns:a16="http://schemas.microsoft.com/office/drawing/2014/main" id="{625CFE8D-8E1F-6C4C-A2B7-664E0CDC8E5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07447926"/>
                  </p:ext>
                </p:extLst>
              </p:nvPr>
            </p:nvGraphicFramePr>
            <p:xfrm>
              <a:off x="3923119" y="4174492"/>
              <a:ext cx="2804254" cy="23359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3761">
                      <a:extLst>
                        <a:ext uri="{9D8B030D-6E8A-4147-A177-3AD203B41FA5}">
                          <a16:colId xmlns:a16="http://schemas.microsoft.com/office/drawing/2014/main" val="1375797995"/>
                        </a:ext>
                      </a:extLst>
                    </a:gridCol>
                    <a:gridCol w="1960493">
                      <a:extLst>
                        <a:ext uri="{9D8B030D-6E8A-4147-A177-3AD203B41FA5}">
                          <a16:colId xmlns:a16="http://schemas.microsoft.com/office/drawing/2014/main" val="1922951745"/>
                        </a:ext>
                      </a:extLst>
                    </a:gridCol>
                  </a:tblGrid>
                  <a:tr h="309055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dB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i-FI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3226" t="-4167" b="-6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78977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45–50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233442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50–55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30380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55–60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329877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60–65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1525808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65–70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915181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70–75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4916295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75–80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8946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765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E20EB59-682F-694E-BE85-6622F7B943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373" y="867312"/>
                <a:ext cx="4807226" cy="57512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edge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a:rPr lang="fi-FI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3 m + 7 m + 9 m = 19 m</a:t>
                </a:r>
              </a:p>
              <a:p>
                <a:pPr marL="0" indent="0">
                  <a:buNone/>
                </a:pPr>
                <a:endParaRPr lang="en-US" sz="18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( 3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0.4 +7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0.3 +9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0.2 )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=16.1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fi-FI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i-FI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fi-FI" sz="1800" dirty="0"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=19+16.1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br>
                  <a:rPr lang="fi-FI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</a:t>
                </a:r>
                <a:r>
                  <a:rPr lang="en-US" sz="1800" b="1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nt</a:t>
                </a:r>
                <a:r>
                  <a:rPr lang="en-US" sz="1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e.g. 0.1,  0.15,  0.25,  0.5, 1.0,  1.5,  2.0,  4.0, etc.</a:t>
                </a: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E20EB59-682F-694E-BE85-6622F7B94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373" y="867312"/>
                <a:ext cx="4807226" cy="5751201"/>
              </a:xfrm>
              <a:prstGeom prst="rect">
                <a:avLst/>
              </a:prstGeom>
              <a:blipFill>
                <a:blip r:embed="rId3"/>
                <a:stretch>
                  <a:fillRect l="-789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32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00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1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73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882</TotalTime>
  <Words>343</Words>
  <Application>Microsoft Macintosh PowerPoint</Application>
  <PresentationFormat>On-screen Show (4:3)</PresentationFormat>
  <Paragraphs>97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Dotum</vt:lpstr>
      <vt:lpstr>Arial</vt:lpstr>
      <vt:lpstr>Calibri</vt:lpstr>
      <vt:lpstr>Calibri Light</vt:lpstr>
      <vt:lpstr>Cambria Math</vt:lpstr>
      <vt:lpstr>Times New Roman</vt:lpstr>
      <vt:lpstr>Office Theme</vt:lpstr>
      <vt:lpstr>ASSESSING PEDESTIRANS’ EXPOSURE TO TRAFFIC NOISE WITH SPATIAL ANALYSIS:</vt:lpstr>
      <vt:lpstr>QUIET PATH ROUTE OPTIMIZATION</vt:lpstr>
      <vt:lpstr>LEAST COST PATH</vt:lpstr>
      <vt:lpstr>CALCULATING ADJUSTED EDGE COSTS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COMPARE ALTERNATIVE PATHS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PEDESTIRANS’ EXPOSURE TO TRAFFIC NOISE WITH SPATIAL ANALYSIS:</dc:title>
  <dc:creator>Helle, Joose I</dc:creator>
  <cp:lastModifiedBy>Helle, Joose I</cp:lastModifiedBy>
  <cp:revision>100</cp:revision>
  <dcterms:created xsi:type="dcterms:W3CDTF">2019-03-27T13:24:21Z</dcterms:created>
  <dcterms:modified xsi:type="dcterms:W3CDTF">2019-03-28T14:56:40Z</dcterms:modified>
</cp:coreProperties>
</file>